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3"/>
  </p:notesMasterIdLst>
  <p:sldIdLst>
    <p:sldId id="257" r:id="rId2"/>
    <p:sldId id="363" r:id="rId3"/>
    <p:sldId id="364" r:id="rId4"/>
    <p:sldId id="507" r:id="rId5"/>
    <p:sldId id="506" r:id="rId6"/>
    <p:sldId id="508" r:id="rId7"/>
    <p:sldId id="365" r:id="rId8"/>
    <p:sldId id="366" r:id="rId9"/>
    <p:sldId id="367" r:id="rId10"/>
    <p:sldId id="295" r:id="rId11"/>
    <p:sldId id="258" r:id="rId12"/>
    <p:sldId id="260" r:id="rId13"/>
    <p:sldId id="261" r:id="rId14"/>
    <p:sldId id="262" r:id="rId15"/>
    <p:sldId id="264" r:id="rId16"/>
    <p:sldId id="278" r:id="rId17"/>
    <p:sldId id="296" r:id="rId18"/>
    <p:sldId id="267" r:id="rId19"/>
    <p:sldId id="269" r:id="rId20"/>
    <p:sldId id="270" r:id="rId21"/>
    <p:sldId id="271" r:id="rId22"/>
    <p:sldId id="272" r:id="rId23"/>
    <p:sldId id="273" r:id="rId24"/>
    <p:sldId id="274" r:id="rId25"/>
    <p:sldId id="275" r:id="rId26"/>
    <p:sldId id="276" r:id="rId27"/>
    <p:sldId id="304" r:id="rId28"/>
    <p:sldId id="342" r:id="rId29"/>
    <p:sldId id="279" r:id="rId30"/>
    <p:sldId id="280" r:id="rId31"/>
    <p:sldId id="281" r:id="rId32"/>
    <p:sldId id="368" r:id="rId33"/>
    <p:sldId id="370" r:id="rId34"/>
    <p:sldId id="369" r:id="rId35"/>
    <p:sldId id="347" r:id="rId36"/>
    <p:sldId id="348" r:id="rId37"/>
    <p:sldId id="349" r:id="rId38"/>
    <p:sldId id="350" r:id="rId39"/>
    <p:sldId id="351" r:id="rId40"/>
    <p:sldId id="352" r:id="rId41"/>
    <p:sldId id="353" r:id="rId42"/>
    <p:sldId id="354" r:id="rId43"/>
    <p:sldId id="299" r:id="rId44"/>
    <p:sldId id="324" r:id="rId45"/>
    <p:sldId id="325" r:id="rId46"/>
    <p:sldId id="326" r:id="rId47"/>
    <p:sldId id="358" r:id="rId48"/>
    <p:sldId id="359" r:id="rId49"/>
    <p:sldId id="360" r:id="rId50"/>
    <p:sldId id="294" r:id="rId51"/>
    <p:sldId id="305" r:id="rId52"/>
    <p:sldId id="372" r:id="rId53"/>
    <p:sldId id="373" r:id="rId54"/>
    <p:sldId id="374" r:id="rId55"/>
    <p:sldId id="375" r:id="rId56"/>
    <p:sldId id="376" r:id="rId57"/>
    <p:sldId id="382" r:id="rId58"/>
    <p:sldId id="386" r:id="rId59"/>
    <p:sldId id="313" r:id="rId60"/>
    <p:sldId id="315" r:id="rId61"/>
    <p:sldId id="316" r:id="rId62"/>
    <p:sldId id="317" r:id="rId63"/>
    <p:sldId id="318" r:id="rId64"/>
    <p:sldId id="320" r:id="rId65"/>
    <p:sldId id="310" r:id="rId66"/>
    <p:sldId id="332" r:id="rId67"/>
    <p:sldId id="333" r:id="rId68"/>
    <p:sldId id="334" r:id="rId69"/>
    <p:sldId id="335" r:id="rId70"/>
    <p:sldId id="336" r:id="rId71"/>
    <p:sldId id="30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63"/>
            <p14:sldId id="364"/>
            <p14:sldId id="507"/>
            <p14:sldId id="506"/>
            <p14:sldId id="508"/>
            <p14:sldId id="365"/>
            <p14:sldId id="366"/>
            <p14:sldId id="367"/>
            <p14:sldId id="295"/>
          </p14:sldIdLst>
        </p14:section>
        <p14:section name="Unsafe code" id="{289697E8-F337-BD48-A8D7-AEB8B93C5BCE}">
          <p14:sldIdLst>
            <p14:sldId id="258"/>
            <p14:sldId id="260"/>
            <p14:sldId id="261"/>
            <p14:sldId id="262"/>
            <p14:sldId id="264"/>
            <p14:sldId id="278"/>
            <p14:sldId id="296"/>
            <p14:sldId id="267"/>
            <p14:sldId id="269"/>
            <p14:sldId id="270"/>
            <p14:sldId id="271"/>
            <p14:sldId id="272"/>
            <p14:sldId id="273"/>
            <p14:sldId id="274"/>
            <p14:sldId id="275"/>
            <p14:sldId id="276"/>
            <p14:sldId id="304"/>
            <p14:sldId id="342"/>
          </p14:sldIdLst>
        </p14:section>
        <p14:section name="Interior mutability" id="{3D740A71-2067-DE49-A820-63C83D6D9319}">
          <p14:sldIdLst>
            <p14:sldId id="279"/>
            <p14:sldId id="280"/>
            <p14:sldId id="281"/>
            <p14:sldId id="368"/>
            <p14:sldId id="370"/>
            <p14:sldId id="369"/>
            <p14:sldId id="347"/>
            <p14:sldId id="348"/>
            <p14:sldId id="349"/>
            <p14:sldId id="350"/>
            <p14:sldId id="351"/>
            <p14:sldId id="352"/>
            <p14:sldId id="353"/>
            <p14:sldId id="354"/>
            <p14:sldId id="299"/>
            <p14:sldId id="324"/>
            <p14:sldId id="325"/>
            <p14:sldId id="326"/>
            <p14:sldId id="358"/>
            <p14:sldId id="359"/>
            <p14:sldId id="360"/>
          </p14:sldIdLst>
        </p14:section>
        <p14:section name="Concurrency" id="{182D454E-F6C8-AE43-BA7D-AEAC5A894348}">
          <p14:sldIdLst>
            <p14:sldId id="294"/>
            <p14:sldId id="305"/>
            <p14:sldId id="372"/>
            <p14:sldId id="373"/>
            <p14:sldId id="374"/>
            <p14:sldId id="375"/>
            <p14:sldId id="376"/>
            <p14:sldId id="382"/>
            <p14:sldId id="386"/>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714"/>
    <a:srgbClr val="DCDA1A"/>
    <a:srgbClr val="F8B69B"/>
    <a:srgbClr val="CEEDFF"/>
    <a:srgbClr val="72720F"/>
    <a:srgbClr val="ADF4EE"/>
    <a:srgbClr val="00F5F3"/>
    <a:srgbClr val="9CAA58"/>
    <a:srgbClr val="DCEF79"/>
    <a:srgbClr val="F6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4"/>
    <p:restoredTop sz="88057"/>
  </p:normalViewPr>
  <p:slideViewPr>
    <p:cSldViewPr snapToGrid="0">
      <p:cViewPr varScale="1">
        <p:scale>
          <a:sx n="124" d="100"/>
          <a:sy n="124" d="100"/>
        </p:scale>
        <p:origin x="2048" y="168"/>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10</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388975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512056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2570514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15411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61</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62</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18</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69</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24</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32</a:t>
            </a:fld>
            <a:endParaRPr lang="en-US"/>
          </a:p>
        </p:txBody>
      </p:sp>
    </p:spTree>
    <p:extLst>
      <p:ext uri="{BB962C8B-B14F-4D97-AF65-F5344CB8AC3E}">
        <p14:creationId xmlns:p14="http://schemas.microsoft.com/office/powerpoint/2010/main" val="3274007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61678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34</a:t>
            </a:fld>
            <a:endParaRPr lang="en-US"/>
          </a:p>
        </p:txBody>
      </p:sp>
    </p:spTree>
    <p:extLst>
      <p:ext uri="{BB962C8B-B14F-4D97-AF65-F5344CB8AC3E}">
        <p14:creationId xmlns:p14="http://schemas.microsoft.com/office/powerpoint/2010/main" val="184174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36</a:t>
            </a:fld>
            <a:endParaRPr lang="en-US"/>
          </a:p>
        </p:txBody>
      </p:sp>
    </p:spTree>
    <p:extLst>
      <p:ext uri="{BB962C8B-B14F-4D97-AF65-F5344CB8AC3E}">
        <p14:creationId xmlns:p14="http://schemas.microsoft.com/office/powerpoint/2010/main" val="347077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15705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Verification &amp; Rust: 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14</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17</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18</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19</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62A5-CBF4-90F9-1EB7-87686AEF8726}"/>
              </a:ext>
            </a:extLst>
          </p:cNvPr>
          <p:cNvSpPr>
            <a:spLocks noGrp="1"/>
          </p:cNvSpPr>
          <p:nvPr>
            <p:ph type="title"/>
          </p:nvPr>
        </p:nvSpPr>
        <p:spPr/>
        <p:txBody>
          <a:bodyPr/>
          <a:lstStyle/>
          <a:p>
            <a:r>
              <a:rPr lang="en-US" dirty="0"/>
              <a:t>Rust’s restrictions &amp; verification</a:t>
            </a:r>
          </a:p>
        </p:txBody>
      </p:sp>
      <p:sp>
        <p:nvSpPr>
          <p:cNvPr id="3" name="Content Placeholder 2">
            <a:extLst>
              <a:ext uri="{FF2B5EF4-FFF2-40B4-BE49-F238E27FC236}">
                <a16:creationId xmlns:a16="http://schemas.microsoft.com/office/drawing/2014/main" id="{0A3F4391-10F1-6286-47D2-659C50487966}"/>
              </a:ext>
            </a:extLst>
          </p:cNvPr>
          <p:cNvSpPr>
            <a:spLocks noGrp="1"/>
          </p:cNvSpPr>
          <p:nvPr>
            <p:ph idx="1"/>
          </p:nvPr>
        </p:nvSpPr>
        <p:spPr/>
        <p:txBody>
          <a:bodyPr/>
          <a:lstStyle/>
          <a:p>
            <a:r>
              <a:rPr lang="en-US" dirty="0"/>
              <a:t>Rust is widely seen as having a lot of “restrictions”</a:t>
            </a:r>
          </a:p>
          <a:p>
            <a:r>
              <a:rPr lang="en-US" dirty="0"/>
              <a:t>These restrictions are actually good for verification! When you stick to the well-trodden path, verification is often efficient and relatively painless</a:t>
            </a:r>
          </a:p>
        </p:txBody>
      </p:sp>
      <p:sp>
        <p:nvSpPr>
          <p:cNvPr id="4" name="Slide Number Placeholder 3">
            <a:extLst>
              <a:ext uri="{FF2B5EF4-FFF2-40B4-BE49-F238E27FC236}">
                <a16:creationId xmlns:a16="http://schemas.microsoft.com/office/drawing/2014/main" id="{91271114-787B-FA9B-E505-C61FD696C56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1333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21</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22</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24</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27</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389950"/>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389949"/>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457682"/>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434986"/>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170998"/>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684887"/>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3110638"/>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372248"/>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198517"/>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957451"/>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294608"/>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716925"/>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6048334"/>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797795"/>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6059391"/>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4273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30</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31</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3518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36F94E5B-25AB-DB2E-5F69-D4D249428B71}"/>
              </a:ext>
            </a:extLst>
          </p:cNvPr>
          <p:cNvSpPr txBox="1"/>
          <p:nvPr/>
        </p:nvSpPr>
        <p:spPr>
          <a:xfrm>
            <a:off x="5576244" y="5646415"/>
            <a:ext cx="5526898" cy="553998"/>
          </a:xfrm>
          <a:prstGeom prst="rect">
            <a:avLst/>
          </a:prstGeom>
          <a:noFill/>
        </p:spPr>
        <p:txBody>
          <a:bodyPr wrap="square" rtlCol="0">
            <a:spAutoFit/>
          </a:bodyPr>
          <a:lstStyle/>
          <a:p>
            <a:r>
              <a:rPr lang="en-US" sz="3000" dirty="0">
                <a:solidFill>
                  <a:srgbClr val="C00000"/>
                </a:solidFill>
                <a:latin typeface="Comic Sans MS" panose="030F0902030302020204" pitchFamily="66" charset="0"/>
              </a:rPr>
              <a:t>But (25, 25) is possible!</a:t>
            </a:r>
          </a:p>
        </p:txBody>
      </p:sp>
      <p:sp>
        <p:nvSpPr>
          <p:cNvPr id="5" name="TextBox 4">
            <a:extLst>
              <a:ext uri="{FF2B5EF4-FFF2-40B4-BE49-F238E27FC236}">
                <a16:creationId xmlns:a16="http://schemas.microsoft.com/office/drawing/2014/main" id="{B68AC09D-C02F-5424-5F45-03167B8FD796}"/>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7" name="TextBox 6">
            <a:extLst>
              <a:ext uri="{FF2B5EF4-FFF2-40B4-BE49-F238E27FC236}">
                <a16:creationId xmlns:a16="http://schemas.microsoft.com/office/drawing/2014/main" id="{466651BE-C284-6015-50E3-4A7896635EF8}"/>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8" name="TextBox 7">
            <a:extLst>
              <a:ext uri="{FF2B5EF4-FFF2-40B4-BE49-F238E27FC236}">
                <a16:creationId xmlns:a16="http://schemas.microsoft.com/office/drawing/2014/main" id="{054FE5B1-86CB-1AE0-C8FD-2643FCC7E7C7}"/>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3" name="TextBox 12">
            <a:extLst>
              <a:ext uri="{FF2B5EF4-FFF2-40B4-BE49-F238E27FC236}">
                <a16:creationId xmlns:a16="http://schemas.microsoft.com/office/drawing/2014/main" id="{698F828B-6484-1212-A5B1-A816D4D24545}"/>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Tree>
    <p:extLst>
      <p:ext uri="{BB962C8B-B14F-4D97-AF65-F5344CB8AC3E}">
        <p14:creationId xmlns:p14="http://schemas.microsoft.com/office/powerpoint/2010/main" val="2564899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E1CD86F-D419-68FC-B894-C5D1B1840763}"/>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7" name="Straight Arrow Connector 6">
            <a:extLst>
              <a:ext uri="{FF2B5EF4-FFF2-40B4-BE49-F238E27FC236}">
                <a16:creationId xmlns:a16="http://schemas.microsoft.com/office/drawing/2014/main" id="{F9042845-4CEB-29E8-1A06-23E4A12B8A4D}"/>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8C03AE2-E1D3-0198-D18B-7744C493A4B0}"/>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13042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We’d prefer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35</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6B22EF-EE8F-0842-A8C9-A053B06A6571}"/>
              </a:ext>
            </a:extLst>
          </p:cNvPr>
          <p:cNvSpPr txBox="1"/>
          <p:nvPr/>
        </p:nvSpPr>
        <p:spPr>
          <a:xfrm>
            <a:off x="616857" y="1882953"/>
            <a:ext cx="5646058" cy="1477328"/>
          </a:xfrm>
          <a:prstGeom prst="rect">
            <a:avLst/>
          </a:prstGeom>
          <a:solidFill>
            <a:schemeClr val="tx1"/>
          </a:solidFill>
        </p:spPr>
        <p:txBody>
          <a:bodyPr wrap="square">
            <a:spAutoFit/>
          </a:bodyPr>
          <a:lstStyle/>
          <a:p>
            <a:r>
              <a:rPr lang="en-US" dirty="0">
                <a:solidFill>
                  <a:srgbClr val="EAEE17"/>
                </a:solidFill>
                <a:effectLst/>
                <a:latin typeface="Menlo" panose="020B0609030804020204" pitchFamily="49" charset="0"/>
              </a:rPr>
              <a:t>method</a:t>
            </a:r>
            <a:r>
              <a:rPr lang="en-US" dirty="0">
                <a:solidFill>
                  <a:srgbClr val="FFFFFF"/>
                </a:solidFill>
                <a:effectLst/>
                <a:latin typeface="Menlo" panose="020B0609030804020204" pitchFamily="49" charset="0"/>
              </a:rPr>
              <a:t> test2(a: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b: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FED6D7"/>
                </a:solidFill>
                <a:effectLst/>
                <a:latin typeface="Menlo" panose="020B0609030804020204" pitchFamily="49" charset="0"/>
              </a:rPr>
              <a:t>requires</a:t>
            </a:r>
            <a:r>
              <a:rPr lang="en-US" dirty="0">
                <a:solidFill>
                  <a:srgbClr val="FFFFFF"/>
                </a:solidFill>
                <a:effectLst/>
                <a:latin typeface="Menlo" panose="020B0609030804020204" pitchFamily="49" charset="0"/>
              </a:rPr>
              <a:t> a != b</a:t>
            </a:r>
          </a:p>
          <a:p>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31F2EF"/>
                </a:solidFill>
                <a:effectLst/>
                <a:latin typeface="Menlo" panose="020B0609030804020204" pitchFamily="49" charset="0"/>
              </a:rPr>
              <a:t>// ...</a:t>
            </a:r>
          </a:p>
          <a:p>
            <a:r>
              <a:rPr lang="en-US" dirty="0">
                <a:solidFill>
                  <a:srgbClr val="FFFFFF"/>
                </a:solidFill>
                <a:effectLst/>
                <a:latin typeface="Menlo" panose="020B0609030804020204" pitchFamily="49" charset="0"/>
              </a:rPr>
              <a:t>}</a:t>
            </a:r>
          </a:p>
        </p:txBody>
      </p:sp>
      <p:sp>
        <p:nvSpPr>
          <p:cNvPr id="7" name="TextBox 6">
            <a:extLst>
              <a:ext uri="{FF2B5EF4-FFF2-40B4-BE49-F238E27FC236}">
                <a16:creationId xmlns:a16="http://schemas.microsoft.com/office/drawing/2014/main" id="{8ABA977A-2E16-61FC-1278-F35C8C4E1824}"/>
              </a:ext>
            </a:extLst>
          </p:cNvPr>
          <p:cNvSpPr txBox="1"/>
          <p:nvPr/>
        </p:nvSpPr>
        <p:spPr>
          <a:xfrm>
            <a:off x="616857" y="1882953"/>
            <a:ext cx="8563429" cy="1477328"/>
          </a:xfrm>
          <a:prstGeom prst="rect">
            <a:avLst/>
          </a:prstGeom>
          <a:solidFill>
            <a:schemeClr val="tx1"/>
          </a:solidFill>
        </p:spPr>
        <p:txBody>
          <a:bodyPr wrap="square">
            <a:spAutoFit/>
          </a:bodyPr>
          <a:lstStyle/>
          <a:p>
            <a:r>
              <a:rPr lang="en-US" dirty="0">
                <a:solidFill>
                  <a:srgbClr val="EAEE17"/>
                </a:solidFill>
                <a:effectLst/>
                <a:latin typeface="Menlo" panose="020B0609030804020204" pitchFamily="49" charset="0"/>
              </a:rPr>
              <a:t>method</a:t>
            </a:r>
            <a:r>
              <a:rPr lang="en-US" dirty="0">
                <a:solidFill>
                  <a:srgbClr val="FFFFFF"/>
                </a:solidFill>
                <a:effectLst/>
                <a:latin typeface="Menlo" panose="020B0609030804020204" pitchFamily="49" charset="0"/>
              </a:rPr>
              <a:t> test3(a: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b: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c: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FED6D7"/>
                </a:solidFill>
                <a:effectLst/>
                <a:latin typeface="Menlo" panose="020B0609030804020204" pitchFamily="49" charset="0"/>
              </a:rPr>
              <a:t>requires</a:t>
            </a:r>
            <a:r>
              <a:rPr lang="en-US" dirty="0">
                <a:solidFill>
                  <a:srgbClr val="FFFFFF"/>
                </a:solidFill>
                <a:effectLst/>
                <a:latin typeface="Menlo" panose="020B0609030804020204" pitchFamily="49" charset="0"/>
              </a:rPr>
              <a:t> a != b &amp;&amp; b != c &amp;&amp; a != c</a:t>
            </a:r>
          </a:p>
          <a:p>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31F2EF"/>
                </a:solidFill>
                <a:effectLst/>
                <a:latin typeface="Menlo" panose="020B0609030804020204" pitchFamily="49" charset="0"/>
              </a:rPr>
              <a:t>// ...</a:t>
            </a:r>
          </a:p>
          <a:p>
            <a:r>
              <a:rPr lang="en-US" dirty="0">
                <a:solidFill>
                  <a:srgbClr val="FFFFFF"/>
                </a:solidFill>
                <a:effectLst/>
                <a:latin typeface="Menlo" panose="020B0609030804020204" pitchFamily="49" charset="0"/>
              </a:rPr>
              <a:t>}</a:t>
            </a:r>
          </a:p>
        </p:txBody>
      </p:sp>
      <p:sp>
        <p:nvSpPr>
          <p:cNvPr id="9" name="TextBox 8">
            <a:extLst>
              <a:ext uri="{FF2B5EF4-FFF2-40B4-BE49-F238E27FC236}">
                <a16:creationId xmlns:a16="http://schemas.microsoft.com/office/drawing/2014/main" id="{EAD33900-4A79-FD59-DB76-53B7502A1E56}"/>
              </a:ext>
            </a:extLst>
          </p:cNvPr>
          <p:cNvSpPr txBox="1"/>
          <p:nvPr/>
        </p:nvSpPr>
        <p:spPr>
          <a:xfrm>
            <a:off x="616857" y="1882953"/>
            <a:ext cx="9027886" cy="1754326"/>
          </a:xfrm>
          <a:prstGeom prst="rect">
            <a:avLst/>
          </a:prstGeom>
          <a:solidFill>
            <a:schemeClr val="tx1"/>
          </a:solidFill>
        </p:spPr>
        <p:txBody>
          <a:bodyPr wrap="square">
            <a:spAutoFit/>
          </a:bodyPr>
          <a:lstStyle/>
          <a:p>
            <a:r>
              <a:rPr lang="en-US" dirty="0">
                <a:solidFill>
                  <a:srgbClr val="EAEE17"/>
                </a:solidFill>
                <a:effectLst/>
                <a:latin typeface="Menlo" panose="020B0609030804020204" pitchFamily="49" charset="0"/>
              </a:rPr>
              <a:t>method</a:t>
            </a:r>
            <a:r>
              <a:rPr lang="en-US" dirty="0">
                <a:solidFill>
                  <a:srgbClr val="FFFFFF"/>
                </a:solidFill>
                <a:effectLst/>
                <a:latin typeface="Menlo" panose="020B0609030804020204" pitchFamily="49" charset="0"/>
              </a:rPr>
              <a:t> test4(a: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b: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c: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d: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FED6D7"/>
                </a:solidFill>
                <a:effectLst/>
                <a:latin typeface="Menlo" panose="020B0609030804020204" pitchFamily="49" charset="0"/>
              </a:rPr>
              <a:t>requires</a:t>
            </a:r>
            <a:r>
              <a:rPr lang="en-US" dirty="0">
                <a:solidFill>
                  <a:srgbClr val="FFFFFF"/>
                </a:solidFill>
                <a:effectLst/>
                <a:latin typeface="Menlo" panose="020B0609030804020204" pitchFamily="49" charset="0"/>
              </a:rPr>
              <a:t> a != b &amp;&amp; b != c &amp;&amp; a != c</a:t>
            </a:r>
          </a:p>
          <a:p>
            <a:r>
              <a:rPr lang="en-US" dirty="0">
                <a:solidFill>
                  <a:srgbClr val="FFFFFF"/>
                </a:solidFill>
                <a:effectLst/>
                <a:latin typeface="Menlo" panose="020B0609030804020204" pitchFamily="49" charset="0"/>
              </a:rPr>
              <a:t>        &amp;&amp; a != d &amp;&amp; b != d &amp;&amp; c != d</a:t>
            </a:r>
          </a:p>
          <a:p>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31F2EF"/>
                </a:solidFill>
                <a:effectLst/>
                <a:latin typeface="Menlo" panose="020B0609030804020204" pitchFamily="49" charset="0"/>
              </a:rPr>
              <a:t>// ...</a:t>
            </a:r>
          </a:p>
          <a:p>
            <a:r>
              <a:rPr lang="en-US" dirty="0">
                <a:solidFill>
                  <a:srgbClr val="FFFFFF"/>
                </a:solidFill>
                <a:effectLst/>
                <a:latin typeface="Menlo" panose="020B0609030804020204" pitchFamily="49" charset="0"/>
              </a:rPr>
              <a:t>}</a:t>
            </a:r>
          </a:p>
        </p:txBody>
      </p:sp>
      <p:sp>
        <p:nvSpPr>
          <p:cNvPr id="11" name="TextBox 10">
            <a:extLst>
              <a:ext uri="{FF2B5EF4-FFF2-40B4-BE49-F238E27FC236}">
                <a16:creationId xmlns:a16="http://schemas.microsoft.com/office/drawing/2014/main" id="{3CA03F9E-35AC-F63E-A096-6289AD00C6AB}"/>
              </a:ext>
            </a:extLst>
          </p:cNvPr>
          <p:cNvSpPr txBox="1"/>
          <p:nvPr/>
        </p:nvSpPr>
        <p:spPr>
          <a:xfrm>
            <a:off x="616857" y="1882953"/>
            <a:ext cx="9652000" cy="2031325"/>
          </a:xfrm>
          <a:prstGeom prst="rect">
            <a:avLst/>
          </a:prstGeom>
          <a:solidFill>
            <a:schemeClr val="tx1"/>
          </a:solidFill>
        </p:spPr>
        <p:txBody>
          <a:bodyPr wrap="square">
            <a:spAutoFit/>
          </a:bodyPr>
          <a:lstStyle/>
          <a:p>
            <a:r>
              <a:rPr lang="en-US" dirty="0">
                <a:solidFill>
                  <a:srgbClr val="EAEE17"/>
                </a:solidFill>
                <a:effectLst/>
                <a:latin typeface="Menlo" panose="020B0609030804020204" pitchFamily="49" charset="0"/>
              </a:rPr>
              <a:t>method</a:t>
            </a:r>
            <a:r>
              <a:rPr lang="en-US" dirty="0">
                <a:solidFill>
                  <a:srgbClr val="FFFFFF"/>
                </a:solidFill>
                <a:effectLst/>
                <a:latin typeface="Menlo" panose="020B0609030804020204" pitchFamily="49" charset="0"/>
              </a:rPr>
              <a:t> test5(a: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b: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c: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d: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e: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FED6D7"/>
                </a:solidFill>
                <a:effectLst/>
                <a:latin typeface="Menlo" panose="020B0609030804020204" pitchFamily="49" charset="0"/>
              </a:rPr>
              <a:t>requires</a:t>
            </a:r>
            <a:r>
              <a:rPr lang="en-US" dirty="0">
                <a:solidFill>
                  <a:srgbClr val="FFFFFF"/>
                </a:solidFill>
                <a:effectLst/>
                <a:latin typeface="Menlo" panose="020B0609030804020204" pitchFamily="49" charset="0"/>
              </a:rPr>
              <a:t> a != b &amp;&amp; b != c &amp;&amp; a != c</a:t>
            </a:r>
          </a:p>
          <a:p>
            <a:r>
              <a:rPr lang="en-US" dirty="0">
                <a:solidFill>
                  <a:srgbClr val="FFFFFF"/>
                </a:solidFill>
                <a:effectLst/>
                <a:latin typeface="Menlo" panose="020B0609030804020204" pitchFamily="49" charset="0"/>
              </a:rPr>
              <a:t>        &amp;&amp; a != d &amp;&amp; b != d &amp;&amp; c != d</a:t>
            </a:r>
          </a:p>
          <a:p>
            <a:r>
              <a:rPr lang="en-US" dirty="0">
                <a:solidFill>
                  <a:srgbClr val="FFFFFF"/>
                </a:solidFill>
                <a:effectLst/>
                <a:latin typeface="Menlo" panose="020B0609030804020204" pitchFamily="49" charset="0"/>
              </a:rPr>
              <a:t>        &amp;&amp; a != e &amp;&amp; b != e &amp;&amp; c != e &amp;&amp; d != e</a:t>
            </a:r>
          </a:p>
          <a:p>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31F2EF"/>
                </a:solidFill>
                <a:effectLst/>
                <a:latin typeface="Menlo" panose="020B0609030804020204" pitchFamily="49" charset="0"/>
              </a:rPr>
              <a:t>// ...</a:t>
            </a:r>
          </a:p>
          <a:p>
            <a:r>
              <a:rPr lang="en-US" dirty="0">
                <a:solidFill>
                  <a:srgbClr val="FFFFFF"/>
                </a:solidFill>
                <a:effectLst/>
                <a:latin typeface="Menlo" panose="020B0609030804020204" pitchFamily="49" charset="0"/>
              </a:rPr>
              <a:t>}</a:t>
            </a:r>
          </a:p>
        </p:txBody>
      </p:sp>
      <p:sp>
        <p:nvSpPr>
          <p:cNvPr id="13" name="TextBox 12">
            <a:extLst>
              <a:ext uri="{FF2B5EF4-FFF2-40B4-BE49-F238E27FC236}">
                <a16:creationId xmlns:a16="http://schemas.microsoft.com/office/drawing/2014/main" id="{FFC9333E-AC22-E3FF-8682-9F126E89BD92}"/>
              </a:ext>
            </a:extLst>
          </p:cNvPr>
          <p:cNvSpPr txBox="1"/>
          <p:nvPr/>
        </p:nvSpPr>
        <p:spPr>
          <a:xfrm>
            <a:off x="616857" y="1882953"/>
            <a:ext cx="11277601" cy="2308324"/>
          </a:xfrm>
          <a:prstGeom prst="rect">
            <a:avLst/>
          </a:prstGeom>
          <a:solidFill>
            <a:schemeClr val="tx1"/>
          </a:solidFill>
        </p:spPr>
        <p:txBody>
          <a:bodyPr wrap="square">
            <a:spAutoFit/>
          </a:bodyPr>
          <a:lstStyle/>
          <a:p>
            <a:r>
              <a:rPr lang="en-US" dirty="0">
                <a:solidFill>
                  <a:srgbClr val="EAEE17"/>
                </a:solidFill>
                <a:effectLst/>
                <a:latin typeface="Menlo" panose="020B0609030804020204" pitchFamily="49" charset="0"/>
              </a:rPr>
              <a:t>method</a:t>
            </a:r>
            <a:r>
              <a:rPr lang="en-US" dirty="0">
                <a:solidFill>
                  <a:srgbClr val="FFFFFF"/>
                </a:solidFill>
                <a:effectLst/>
                <a:latin typeface="Menlo" panose="020B0609030804020204" pitchFamily="49" charset="0"/>
              </a:rPr>
              <a:t> test6(a: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b: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c: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d: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e: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 f: </a:t>
            </a:r>
            <a:r>
              <a:rPr lang="en-US" dirty="0" err="1">
                <a:solidFill>
                  <a:srgbClr val="FFFFFF"/>
                </a:solidFill>
                <a:effectLst/>
                <a:latin typeface="Menlo" panose="020B0609030804020204" pitchFamily="49" charset="0"/>
              </a:rPr>
              <a:t>Ptr</a:t>
            </a:r>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FED6D7"/>
                </a:solidFill>
                <a:effectLst/>
                <a:latin typeface="Menlo" panose="020B0609030804020204" pitchFamily="49" charset="0"/>
              </a:rPr>
              <a:t>requires</a:t>
            </a:r>
            <a:r>
              <a:rPr lang="en-US" dirty="0">
                <a:solidFill>
                  <a:srgbClr val="FFFFFF"/>
                </a:solidFill>
                <a:effectLst/>
                <a:latin typeface="Menlo" panose="020B0609030804020204" pitchFamily="49" charset="0"/>
              </a:rPr>
              <a:t> a != b &amp;&amp; b != c &amp;&amp; a != c</a:t>
            </a:r>
          </a:p>
          <a:p>
            <a:r>
              <a:rPr lang="en-US" dirty="0">
                <a:solidFill>
                  <a:srgbClr val="FFFFFF"/>
                </a:solidFill>
                <a:effectLst/>
                <a:latin typeface="Menlo" panose="020B0609030804020204" pitchFamily="49" charset="0"/>
              </a:rPr>
              <a:t>        &amp;&amp; a != d &amp;&amp; b != d &amp;&amp; c != d</a:t>
            </a:r>
          </a:p>
          <a:p>
            <a:r>
              <a:rPr lang="en-US" dirty="0">
                <a:solidFill>
                  <a:srgbClr val="FFFFFF"/>
                </a:solidFill>
                <a:effectLst/>
                <a:latin typeface="Menlo" panose="020B0609030804020204" pitchFamily="49" charset="0"/>
              </a:rPr>
              <a:t>        &amp;&amp; a != e &amp;&amp; b != e &amp;&amp; c != e &amp;&amp; d != e</a:t>
            </a:r>
          </a:p>
          <a:p>
            <a:r>
              <a:rPr lang="en-US" dirty="0">
                <a:solidFill>
                  <a:srgbClr val="FFFFFF"/>
                </a:solidFill>
                <a:effectLst/>
                <a:latin typeface="Menlo" panose="020B0609030804020204" pitchFamily="49" charset="0"/>
              </a:rPr>
              <a:t>        &amp;&amp; a != f &amp;&amp; b != f &amp;&amp; c != f &amp;&amp; d != f &amp;&amp; e != f</a:t>
            </a:r>
          </a:p>
          <a:p>
            <a:r>
              <a:rPr lang="en-US" dirty="0">
                <a:solidFill>
                  <a:srgbClr val="FFFFFF"/>
                </a:solidFill>
                <a:effectLst/>
                <a:latin typeface="Menlo" panose="020B0609030804020204" pitchFamily="49" charset="0"/>
              </a:rPr>
              <a:t>{</a:t>
            </a:r>
          </a:p>
          <a:p>
            <a:r>
              <a:rPr lang="en-US" dirty="0">
                <a:solidFill>
                  <a:srgbClr val="FFFFFF"/>
                </a:solidFill>
                <a:effectLst/>
                <a:latin typeface="Menlo" panose="020B0609030804020204" pitchFamily="49" charset="0"/>
              </a:rPr>
              <a:t>  </a:t>
            </a:r>
            <a:r>
              <a:rPr lang="en-US" dirty="0">
                <a:solidFill>
                  <a:srgbClr val="31F2EF"/>
                </a:solidFill>
                <a:effectLst/>
                <a:latin typeface="Menlo" panose="020B0609030804020204" pitchFamily="49" charset="0"/>
              </a:rPr>
              <a:t>// ...</a:t>
            </a:r>
          </a:p>
          <a:p>
            <a:r>
              <a:rPr lang="en-US" dirty="0">
                <a:solidFill>
                  <a:srgbClr val="FFFFFF"/>
                </a:solidFill>
                <a:effectLst/>
                <a:latin typeface="Menlo" panose="020B0609030804020204" pitchFamily="49" charset="0"/>
              </a:rPr>
              <a:t>}</a:t>
            </a:r>
          </a:p>
        </p:txBody>
      </p:sp>
      <p:sp>
        <p:nvSpPr>
          <p:cNvPr id="2" name="Title 1">
            <a:extLst>
              <a:ext uri="{FF2B5EF4-FFF2-40B4-BE49-F238E27FC236}">
                <a16:creationId xmlns:a16="http://schemas.microsoft.com/office/drawing/2014/main" id="{1270A28F-4D80-CDC5-3C97-53B0DE6C359A}"/>
              </a:ext>
            </a:extLst>
          </p:cNvPr>
          <p:cNvSpPr>
            <a:spLocks noGrp="1"/>
          </p:cNvSpPr>
          <p:nvPr>
            <p:ph type="title"/>
          </p:nvPr>
        </p:nvSpPr>
        <p:spPr>
          <a:xfrm>
            <a:off x="838200" y="365126"/>
            <a:ext cx="9836426" cy="1325563"/>
          </a:xfrm>
        </p:spPr>
        <p:txBody>
          <a:bodyPr/>
          <a:lstStyle/>
          <a:p>
            <a:r>
              <a:rPr lang="en-US" dirty="0"/>
              <a:t>Life before Rust</a:t>
            </a:r>
          </a:p>
        </p:txBody>
      </p:sp>
    </p:spTree>
    <p:extLst>
      <p:ext uri="{BB962C8B-B14F-4D97-AF65-F5344CB8AC3E}">
        <p14:creationId xmlns:p14="http://schemas.microsoft.com/office/powerpoint/2010/main" val="219175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41</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a:xfrm>
            <a:off x="838200" y="1825625"/>
            <a:ext cx="10937790" cy="4351338"/>
          </a:xfrm>
        </p:spPr>
        <p:txBody>
          <a:bodyPr>
            <a:normAutofit/>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a:buFont typeface="Wingdings" pitchFamily="2" charset="2"/>
              <a:buChar char="Ø"/>
            </a:pPr>
            <a:r>
              <a:rPr lang="en-US" dirty="0"/>
              <a:t> </a:t>
            </a:r>
            <a:r>
              <a:rPr lang="en-US" sz="2800" dirty="0"/>
              <a:t>An </a:t>
            </a:r>
            <a:r>
              <a:rPr lang="en-US" sz="2800" b="1" dirty="0"/>
              <a:t>invariant</a:t>
            </a:r>
            <a:r>
              <a:rPr lang="en-US" sz="2800" dirty="0"/>
              <a:t> = predicate describing the “allowed possible values”</a:t>
            </a:r>
          </a:p>
          <a:p>
            <a:pPr>
              <a:buFont typeface="Wingdings" pitchFamily="2" charset="2"/>
              <a:buChar char="Ø"/>
            </a:pPr>
            <a:r>
              <a:rPr lang="en-US" sz="2800" dirty="0"/>
              <a:t> Forget about tracking the precise value; only track the invariant</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42</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1750093" y="2766218"/>
            <a:ext cx="9836426" cy="1325563"/>
          </a:xfrm>
        </p:spPr>
        <p:txBody>
          <a:bodyPr>
            <a:noAutofit/>
          </a:bodyPr>
          <a:lstStyle/>
          <a:p>
            <a:r>
              <a:rPr lang="en-US" sz="9600" dirty="0"/>
              <a:t>[Invariants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43</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45</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563685" y="4483100"/>
            <a:ext cx="4249615" cy="2238376"/>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There’s a 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4C7A6A13-E655-774D-2FA4-743ECC9F8981}"/>
              </a:ext>
            </a:extLst>
          </p:cNvPr>
          <p:cNvSpPr txBox="1"/>
          <p:nvPr/>
        </p:nvSpPr>
        <p:spPr>
          <a:xfrm>
            <a:off x="838200" y="1594022"/>
            <a:ext cx="9158416" cy="461665"/>
          </a:xfrm>
          <a:prstGeom prst="rect">
            <a:avLst/>
          </a:prstGeom>
          <a:noFill/>
        </p:spPr>
        <p:txBody>
          <a:bodyPr wrap="square" rtlCol="0">
            <a:spAutoFit/>
          </a:bodyPr>
          <a:lstStyle/>
          <a:p>
            <a:r>
              <a:rPr lang="en-US" sz="2400" dirty="0"/>
              <a:t>Using cell invariants / lock invariants, we can prove the following spec:</a:t>
            </a: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
        <p:nvSpPr>
          <p:cNvPr id="3" name="TextBox 2">
            <a:extLst>
              <a:ext uri="{FF2B5EF4-FFF2-40B4-BE49-F238E27FC236}">
                <a16:creationId xmlns:a16="http://schemas.microsoft.com/office/drawing/2014/main" id="{A80443AE-4F7B-5E58-8B9A-A5A2ECE391DB}"/>
              </a:ext>
            </a:extLst>
          </p:cNvPr>
          <p:cNvSpPr txBox="1"/>
          <p:nvPr/>
        </p:nvSpPr>
        <p:spPr>
          <a:xfrm>
            <a:off x="838200" y="1594022"/>
            <a:ext cx="9158416" cy="461665"/>
          </a:xfrm>
          <a:prstGeom prst="rect">
            <a:avLst/>
          </a:prstGeom>
          <a:noFill/>
        </p:spPr>
        <p:txBody>
          <a:bodyPr wrap="square" rtlCol="0">
            <a:spAutoFit/>
          </a:bodyPr>
          <a:lstStyle/>
          <a:p>
            <a:r>
              <a:rPr lang="en-US" sz="2400" dirty="0"/>
              <a:t>Using cell invariants / lock invariants, we can prove the following spec:</a:t>
            </a:r>
          </a:p>
        </p:txBody>
      </p:sp>
    </p:spTree>
    <p:extLst>
      <p:ext uri="{BB962C8B-B14F-4D97-AF65-F5344CB8AC3E}">
        <p14:creationId xmlns:p14="http://schemas.microsoft.com/office/powerpoint/2010/main" val="4080329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49</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55E2-D270-4FFF-F516-40DBA5BC98B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15CC5836-0931-45B0-4893-89E96067EB49}"/>
              </a:ext>
            </a:extLst>
          </p:cNvPr>
          <p:cNvSpPr txBox="1"/>
          <p:nvPr/>
        </p:nvSpPr>
        <p:spPr>
          <a:xfrm>
            <a:off x="1995714" y="128693"/>
            <a:ext cx="8200571" cy="7109639"/>
          </a:xfrm>
          <a:prstGeom prst="rect">
            <a:avLst/>
          </a:prstGeom>
          <a:solidFill>
            <a:schemeClr val="tx1"/>
          </a:solidFill>
          <a:effectLst>
            <a:outerShdw blurRad="50800" dist="149063" dir="2700000" algn="tl" rotWithShape="0">
              <a:prstClr val="black">
                <a:alpha val="40000"/>
              </a:prstClr>
            </a:outerShdw>
          </a:effectLst>
        </p:spPr>
        <p:txBody>
          <a:bodyPr wrap="square">
            <a:spAutoFit/>
          </a:bodyPr>
          <a:lstStyle/>
          <a:p>
            <a:r>
              <a:rPr lang="en-US" sz="1200" dirty="0">
                <a:solidFill>
                  <a:srgbClr val="FFFFFF"/>
                </a:solidFill>
                <a:effectLst/>
                <a:latin typeface="Menlo" panose="020B0609030804020204" pitchFamily="49" charset="0"/>
              </a:rPr>
              <a:t>    </a:t>
            </a:r>
            <a:r>
              <a:rPr lang="en-US" sz="1200" b="1" dirty="0">
                <a:solidFill>
                  <a:srgbClr val="31F2EF"/>
                </a:solidFill>
                <a:effectLst/>
                <a:latin typeface="Menlo" panose="020B0609030804020204" pitchFamily="49" charset="0"/>
              </a:rPr>
              <a:t>function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Repr</a:t>
            </a:r>
            <a:r>
              <a:rPr lang="en-US" sz="1200" dirty="0">
                <a:solidFill>
                  <a:srgbClr val="FFFFFF"/>
                </a:solidFill>
                <a:effectLst/>
                <a:latin typeface="Menlo" panose="020B0609030804020204" pitchFamily="49" charset="0"/>
              </a:rPr>
              <a:t>() : </a:t>
            </a:r>
            <a:r>
              <a:rPr lang="en-US" sz="1200" dirty="0">
                <a:solidFill>
                  <a:srgbClr val="80FFA6"/>
                </a:solidFill>
                <a:effectLst/>
                <a:latin typeface="Menlo" panose="020B0609030804020204" pitchFamily="49" charset="0"/>
              </a:rPr>
              <a:t>set</a:t>
            </a:r>
            <a:r>
              <a:rPr lang="en-US" sz="1200" dirty="0">
                <a:solidFill>
                  <a:srgbClr val="FFFFFF"/>
                </a:solidFill>
                <a:effectLst/>
                <a:latin typeface="Menlo" panose="020B0609030804020204" pitchFamily="49" charset="0"/>
              </a:rPr>
              <a:t>&lt;</a:t>
            </a:r>
            <a:r>
              <a:rPr lang="en-US" sz="1200" dirty="0">
                <a:solidFill>
                  <a:srgbClr val="80FFA6"/>
                </a:solidFill>
                <a:effectLst/>
                <a:latin typeface="Menlo" panose="020B0609030804020204" pitchFamily="49" charset="0"/>
              </a:rPr>
              <a:t>object</a:t>
            </a:r>
            <a:r>
              <a:rPr lang="en-US" sz="1200" dirty="0">
                <a:solidFill>
                  <a:srgbClr val="FFFFFF"/>
                </a:solidFill>
                <a:effectLst/>
                <a:latin typeface="Menlo" panose="020B0609030804020204" pitchFamily="49" charset="0"/>
              </a:rPr>
              <a:t>&gt;</a:t>
            </a:r>
          </a:p>
          <a:p>
            <a:r>
              <a:rPr lang="en-US" sz="1200" dirty="0">
                <a:solidFill>
                  <a:srgbClr val="FFFFFF"/>
                </a:solidFill>
                <a:effectLst/>
                <a:latin typeface="Menlo" panose="020B0609030804020204" pitchFamily="49" charset="0"/>
              </a:rPr>
              <a:t>    </a:t>
            </a:r>
            <a:r>
              <a:rPr lang="en-US" sz="1200" dirty="0">
                <a:solidFill>
                  <a:srgbClr val="FED6D7"/>
                </a:solidFill>
                <a:effectLst/>
                <a:latin typeface="Menlo" panose="020B0609030804020204" pitchFamily="49" charset="0"/>
              </a:rPr>
              <a:t>reads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persistentIndirectionTable</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ephemeralIndirectionTable</a:t>
            </a:r>
            <a:r>
              <a:rPr lang="en-US" sz="1200" dirty="0">
                <a:solidFill>
                  <a:srgbClr val="FFFFFF"/>
                </a:solidFill>
                <a:effectLst/>
                <a:latin typeface="Menlo" panose="020B0609030804020204" pitchFamily="49" charset="0"/>
              </a:rPr>
              <a:t>,</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frozenIndirectionTable</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lru</a:t>
            </a:r>
            <a:r>
              <a:rPr lang="en-US" sz="1200" dirty="0">
                <a:solidFill>
                  <a:srgbClr val="FFFFFF"/>
                </a:solidFill>
                <a:effectLst/>
                <a:latin typeface="Menlo" panose="020B0609030804020204" pitchFamily="49" charset="0"/>
              </a:rPr>
              <a:t>, cache, </a:t>
            </a:r>
            <a:r>
              <a:rPr lang="en-US" sz="1200" dirty="0" err="1">
                <a:solidFill>
                  <a:srgbClr val="FFFFFF"/>
                </a:solidFill>
                <a:effectLst/>
                <a:latin typeface="Menlo" panose="020B0609030804020204" pitchFamily="49" charset="0"/>
              </a:rPr>
              <a:t>blockAllocator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   </a:t>
            </a:r>
          </a:p>
          <a:p>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persistentIndirectionTable.Repr</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ephemeralIndirectionTable.Repr</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if</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frozenIndirectionTable</a:t>
            </a:r>
            <a:r>
              <a:rPr lang="en-US" sz="1200" dirty="0">
                <a:solidFill>
                  <a:srgbClr val="FFFFFF"/>
                </a:solidFill>
                <a:effectLst/>
                <a:latin typeface="Menlo" panose="020B0609030804020204" pitchFamily="49" charset="0"/>
              </a:rPr>
              <a:t> != </a:t>
            </a:r>
            <a:r>
              <a:rPr lang="en-US" sz="1200" dirty="0">
                <a:solidFill>
                  <a:srgbClr val="EAEE17"/>
                </a:solidFill>
                <a:effectLst/>
                <a:latin typeface="Menlo" panose="020B0609030804020204" pitchFamily="49" charset="0"/>
              </a:rPr>
              <a:t>null</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then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else</a:t>
            </a:r>
            <a:r>
              <a:rPr lang="en-US" sz="1200" dirty="0">
                <a:solidFill>
                  <a:srgbClr val="FFFFFF"/>
                </a:solidFill>
                <a:effectLst/>
                <a:latin typeface="Menlo" panose="020B0609030804020204" pitchFamily="49" charset="0"/>
              </a:rPr>
              <a:t> {}) +</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lru.Repr</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cache.Repr</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blockAllocator.Repr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   </a:t>
            </a:r>
          </a:p>
          <a:p>
            <a:br>
              <a:rPr lang="en-US" sz="1200" dirty="0">
                <a:solidFill>
                  <a:srgbClr val="FFFFFF"/>
                </a:solidFill>
                <a:effectLst/>
                <a:latin typeface="Menlo" panose="020B0609030804020204" pitchFamily="49" charset="0"/>
              </a:rPr>
            </a:b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t>
            </a:r>
            <a:r>
              <a:rPr lang="en-US" sz="1200" b="1" dirty="0">
                <a:solidFill>
                  <a:srgbClr val="31F2EF"/>
                </a:solidFill>
                <a:effectLst/>
                <a:latin typeface="Menlo" panose="020B0609030804020204" pitchFamily="49" charset="0"/>
              </a:rPr>
              <a:t>predicate</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ReprInv</a:t>
            </a:r>
            <a:r>
              <a:rPr lang="en-US" sz="1200" dirty="0">
                <a:solidFill>
                  <a:srgbClr val="FFFFFF"/>
                </a:solidFill>
                <a:effectLst/>
                <a:latin typeface="Menlo" panose="020B0609030804020204" pitchFamily="49" charset="0"/>
              </a:rPr>
              <a:t>()</a:t>
            </a:r>
          </a:p>
          <a:p>
            <a:r>
              <a:rPr lang="en-US" sz="1200" dirty="0">
                <a:solidFill>
                  <a:srgbClr val="FFFFFF"/>
                </a:solidFill>
                <a:effectLst/>
                <a:latin typeface="Menlo" panose="020B0609030804020204" pitchFamily="49" charset="0"/>
              </a:rPr>
              <a:t>    </a:t>
            </a:r>
            <a:r>
              <a:rPr lang="en-US" sz="1200" dirty="0">
                <a:solidFill>
                  <a:srgbClr val="FED6D7"/>
                </a:solidFill>
                <a:effectLst/>
                <a:latin typeface="Menlo" panose="020B0609030804020204" pitchFamily="49" charset="0"/>
              </a:rPr>
              <a:t>reads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persistentIndirectionTable</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ephemeralIndirectionTable</a:t>
            </a:r>
            <a:r>
              <a:rPr lang="en-US" sz="1200" dirty="0">
                <a:solidFill>
                  <a:srgbClr val="FFFFFF"/>
                </a:solidFill>
                <a:effectLst/>
                <a:latin typeface="Menlo" panose="020B0609030804020204" pitchFamily="49" charset="0"/>
              </a:rPr>
              <a:t>,</a:t>
            </a:r>
          </a:p>
          <a:p>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frozenIndirectionTable</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lru</a:t>
            </a:r>
            <a:r>
              <a:rPr lang="en-US" sz="1200" dirty="0">
                <a:solidFill>
                  <a:srgbClr val="FFFFFF"/>
                </a:solidFill>
                <a:effectLst/>
                <a:latin typeface="Menlo" panose="020B0609030804020204" pitchFamily="49" charset="0"/>
              </a:rPr>
              <a:t>, cache, </a:t>
            </a:r>
            <a:r>
              <a:rPr lang="en-US" sz="1200" dirty="0" err="1">
                <a:solidFill>
                  <a:srgbClr val="FFFFFF"/>
                </a:solidFill>
                <a:effectLst/>
                <a:latin typeface="Menlo" panose="020B0609030804020204" pitchFamily="49" charset="0"/>
              </a:rPr>
              <a:t>blockAllocator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t>
            </a:r>
            <a:r>
              <a:rPr lang="en-US" sz="1200" dirty="0">
                <a:solidFill>
                  <a:srgbClr val="FED6D7"/>
                </a:solidFill>
                <a:effectLst/>
                <a:latin typeface="Menlo" panose="020B0609030804020204" pitchFamily="49" charset="0"/>
              </a:rPr>
              <a:t>reads</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Repr</a:t>
            </a:r>
            <a:r>
              <a:rPr lang="en-US" sz="1200" dirty="0">
                <a:solidFill>
                  <a:srgbClr val="FFFFFF"/>
                </a:solidFill>
                <a:effectLst/>
                <a:latin typeface="Menlo" panose="020B0609030804020204" pitchFamily="49" charset="0"/>
              </a:rPr>
              <a:t>()</a:t>
            </a:r>
          </a:p>
          <a:p>
            <a:r>
              <a:rPr lang="en-US" sz="1200" dirty="0">
                <a:solidFill>
                  <a:srgbClr val="FFFFFF"/>
                </a:solidFill>
                <a:effectLst/>
                <a:latin typeface="Menlo" panose="020B0609030804020204" pitchFamily="49" charset="0"/>
              </a:rPr>
              <a:t>    {   </a:t>
            </a: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persistentIndirectionTable.Repr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ephemeralIndirectionTable.Repr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lru.Repr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cache.Repr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blockAllocator.Repr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a:t>
            </a:r>
            <a:r>
              <a:rPr lang="en-US" sz="1200" dirty="0">
                <a:solidFill>
                  <a:srgbClr val="FFFFFF"/>
                </a:solidFill>
                <a:effectLst/>
                <a:latin typeface="Menlo" panose="020B0609030804020204" pitchFamily="49" charset="0"/>
              </a:rPr>
              <a:t> != </a:t>
            </a:r>
            <a:r>
              <a:rPr lang="en-US" sz="1200" dirty="0">
                <a:solidFill>
                  <a:srgbClr val="EAEE17"/>
                </a:solidFill>
                <a:effectLst/>
                <a:latin typeface="Menlo" panose="020B0609030804020204" pitchFamily="49" charset="0"/>
              </a:rPr>
              <a:t>null</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==&gt;</a:t>
            </a:r>
            <a:r>
              <a:rPr lang="en-US" sz="1200" dirty="0">
                <a:solidFill>
                  <a:srgbClr val="FFFFFF"/>
                </a:solidFill>
                <a:effectLst/>
                <a:latin typeface="Menlo" panose="020B0609030804020204" pitchFamily="49" charset="0"/>
              </a:rPr>
              <a:t> </a:t>
            </a: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persistentIndirectionTable.Repr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ephemeralIndirectionTable.Repr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lru.Repr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cache.Repr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 !! </a:t>
            </a:r>
            <a:r>
              <a:rPr lang="en-US" sz="1200" dirty="0" err="1">
                <a:solidFill>
                  <a:srgbClr val="FFFFFF"/>
                </a:solidFill>
                <a:effectLst/>
                <a:latin typeface="Menlo" panose="020B0609030804020204" pitchFamily="49" charset="0"/>
              </a:rPr>
              <a:t>blockAllocator.Repr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   </a:t>
            </a:r>
          </a:p>
          <a:p>
            <a:br>
              <a:rPr lang="en-US" sz="1200" dirty="0">
                <a:solidFill>
                  <a:srgbClr val="FFFFFF"/>
                </a:solidFill>
                <a:effectLst/>
                <a:latin typeface="Menlo" panose="020B0609030804020204" pitchFamily="49" charset="0"/>
              </a:rPr>
            </a:b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ephemeralIndirectionTable.Repr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persistentIndirectionTable.Repr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err="1">
                <a:solidFill>
                  <a:srgbClr val="FFFFFF"/>
                </a:solidFill>
                <a:effectLst/>
                <a:latin typeface="Menlo" panose="020B0609030804020204" pitchFamily="49" charset="0"/>
              </a:rPr>
              <a:t>frozenIndirectionTable</a:t>
            </a:r>
            <a:r>
              <a:rPr lang="en-US" sz="1200" dirty="0">
                <a:solidFill>
                  <a:srgbClr val="FFFFFF"/>
                </a:solidFill>
                <a:effectLst/>
                <a:latin typeface="Menlo" panose="020B0609030804020204" pitchFamily="49" charset="0"/>
              </a:rPr>
              <a:t> != </a:t>
            </a:r>
            <a:r>
              <a:rPr lang="en-US" sz="1200" dirty="0">
                <a:solidFill>
                  <a:srgbClr val="EAEE17"/>
                </a:solidFill>
                <a:effectLst/>
                <a:latin typeface="Menlo" panose="020B0609030804020204" pitchFamily="49" charset="0"/>
              </a:rPr>
              <a:t>null</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==&gt;</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frozenIndirectionTable.Repr</a:t>
            </a:r>
            <a:r>
              <a:rPr lang="en-US" sz="1200" dirty="0">
                <a:solidFill>
                  <a:srgbClr val="FFFFFF"/>
                </a:solidFill>
                <a:effectLst/>
                <a:latin typeface="Menlo" panose="020B0609030804020204" pitchFamily="49" charset="0"/>
              </a:rPr>
              <a:t>)</a:t>
            </a:r>
          </a:p>
          <a:p>
            <a:r>
              <a:rPr lang="en-US" sz="1200" dirty="0">
                <a:solidFill>
                  <a:srgbClr val="FFFFFF"/>
                </a:solidFill>
                <a:effectLst/>
                <a:latin typeface="Menlo" panose="020B0609030804020204" pitchFamily="49" charset="0"/>
              </a:rPr>
              <a:t>        &amp;&amp;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lru.Repr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cache.Repr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&amp;&amp; </a:t>
            </a:r>
            <a:r>
              <a:rPr lang="en-US" sz="1200" dirty="0">
                <a:solidFill>
                  <a:srgbClr val="EAEE17"/>
                </a:solidFill>
                <a:effectLst/>
                <a:latin typeface="Menlo" panose="020B0609030804020204" pitchFamily="49" charset="0"/>
              </a:rPr>
              <a:t>this</a:t>
            </a:r>
            <a:r>
              <a:rPr lang="en-US" sz="1200" dirty="0">
                <a:solidFill>
                  <a:srgbClr val="FFFFFF"/>
                </a:solidFill>
                <a:effectLst/>
                <a:latin typeface="Menlo" panose="020B0609030804020204" pitchFamily="49" charset="0"/>
              </a:rPr>
              <a:t> !</a:t>
            </a:r>
            <a:r>
              <a:rPr lang="en-US" sz="1200" dirty="0">
                <a:solidFill>
                  <a:srgbClr val="EAEE17"/>
                </a:solidFill>
                <a:effectLst/>
                <a:latin typeface="Menlo" panose="020B0609030804020204" pitchFamily="49" charset="0"/>
              </a:rPr>
              <a:t>in</a:t>
            </a:r>
            <a:r>
              <a:rPr lang="en-US" sz="1200" dirty="0">
                <a:solidFill>
                  <a:srgbClr val="FFFFFF"/>
                </a:solidFill>
                <a:effectLst/>
                <a:latin typeface="Menlo" panose="020B0609030804020204" pitchFamily="49" charset="0"/>
              </a:rPr>
              <a:t> </a:t>
            </a:r>
            <a:r>
              <a:rPr lang="en-US" sz="1200" dirty="0" err="1">
                <a:solidFill>
                  <a:srgbClr val="FFFFFF"/>
                </a:solidFill>
                <a:effectLst/>
                <a:latin typeface="Menlo" panose="020B0609030804020204" pitchFamily="49" charset="0"/>
              </a:rPr>
              <a:t>blockAllocator.Repr</a:t>
            </a:r>
            <a:endParaRPr lang="en-US" sz="1200" dirty="0">
              <a:solidFill>
                <a:srgbClr val="FFFFFF"/>
              </a:solidFill>
              <a:effectLst/>
              <a:latin typeface="Menlo" panose="020B0609030804020204" pitchFamily="49" charset="0"/>
            </a:endParaRPr>
          </a:p>
          <a:p>
            <a:r>
              <a:rPr lang="en-US" sz="1200" dirty="0">
                <a:solidFill>
                  <a:srgbClr val="FFFFFF"/>
                </a:solidFill>
                <a:effectLst/>
                <a:latin typeface="Menlo" panose="020B0609030804020204" pitchFamily="49" charset="0"/>
              </a:rPr>
              <a:t>    }   </a:t>
            </a:r>
          </a:p>
        </p:txBody>
      </p:sp>
    </p:spTree>
    <p:extLst>
      <p:ext uri="{BB962C8B-B14F-4D97-AF65-F5344CB8AC3E}">
        <p14:creationId xmlns:p14="http://schemas.microsoft.com/office/powerpoint/2010/main" val="2227399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50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94574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53</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75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54</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ounded Rectangular Callout 25">
            <a:extLst>
              <a:ext uri="{FF2B5EF4-FFF2-40B4-BE49-F238E27FC236}">
                <a16:creationId xmlns:a16="http://schemas.microsoft.com/office/drawing/2014/main" id="{C12F2517-F60F-174B-63C5-B1E760BD6DDB}"/>
              </a:ext>
            </a:extLst>
          </p:cNvPr>
          <p:cNvSpPr/>
          <p:nvPr/>
        </p:nvSpPr>
        <p:spPr>
          <a:xfrm>
            <a:off x="8611751" y="3982581"/>
            <a:ext cx="3252853" cy="1333481"/>
          </a:xfrm>
          <a:prstGeom prst="wedgeRoundRectCallout">
            <a:avLst>
              <a:gd name="adj1" fmla="val -73654"/>
              <a:gd name="adj2" fmla="val 37028"/>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Tree>
    <p:extLst>
      <p:ext uri="{BB962C8B-B14F-4D97-AF65-F5344CB8AC3E}">
        <p14:creationId xmlns:p14="http://schemas.microsoft.com/office/powerpoint/2010/main" val="540667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55</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a:glow rad="635000">
              <a:schemeClr val="accent6">
                <a:satMod val="175000"/>
                <a:alpha val="40000"/>
              </a:schemeClr>
            </a:glow>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a:glow rad="635000">
              <a:schemeClr val="accent6">
                <a:satMod val="175000"/>
                <a:alpha val="40000"/>
              </a:schemeClr>
            </a:glow>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a:glow rad="635000">
              <a:schemeClr val="accent6">
                <a:satMod val="175000"/>
                <a:alpha val="40000"/>
              </a:schemeClr>
            </a:glow>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a:glow rad="635000">
              <a:schemeClr val="accent6">
                <a:satMod val="175000"/>
                <a:alpha val="40000"/>
              </a:schemeClr>
            </a:glow>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a:glow rad="635000">
              <a:schemeClr val="accent6">
                <a:satMod val="175000"/>
                <a:alpha val="40000"/>
              </a:schemeClr>
            </a:glow>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a:glow rad="635000">
              <a:schemeClr val="accent6">
                <a:satMod val="175000"/>
                <a:alpha val="40000"/>
              </a:schemeClr>
            </a:glow>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Rounded Rectangle 26">
            <a:extLst>
              <a:ext uri="{FF2B5EF4-FFF2-40B4-BE49-F238E27FC236}">
                <a16:creationId xmlns:a16="http://schemas.microsoft.com/office/drawing/2014/main" id="{8F12A6D6-03B2-A54C-5414-84A56D4D1231}"/>
              </a:ext>
            </a:extLst>
          </p:cNvPr>
          <p:cNvSpPr/>
          <p:nvPr/>
        </p:nvSpPr>
        <p:spPr>
          <a:xfrm>
            <a:off x="8610600" y="3994540"/>
            <a:ext cx="3252853" cy="1333481"/>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
        <p:nvSpPr>
          <p:cNvPr id="28" name="Rounded Rectangle 27">
            <a:extLst>
              <a:ext uri="{FF2B5EF4-FFF2-40B4-BE49-F238E27FC236}">
                <a16:creationId xmlns:a16="http://schemas.microsoft.com/office/drawing/2014/main" id="{1B658453-F4E1-DDA9-F35C-5494D3BB806A}"/>
              </a:ext>
            </a:extLst>
          </p:cNvPr>
          <p:cNvSpPr/>
          <p:nvPr/>
        </p:nvSpPr>
        <p:spPr>
          <a:xfrm>
            <a:off x="8361390" y="5417096"/>
            <a:ext cx="3252853" cy="1333481"/>
          </a:xfrm>
          <a:prstGeom prst="roundRect">
            <a:avLst/>
          </a:prstGeom>
          <a:solidFill>
            <a:schemeClr val="accent2">
              <a:lumMod val="20000"/>
              <a:lumOff val="80000"/>
            </a:schemeClr>
          </a:solidFill>
          <a:ln w="571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them all </a:t>
            </a:r>
            <a:r>
              <a:rPr lang="en-US" sz="2000" b="1" dirty="0"/>
              <a:t>together</a:t>
            </a:r>
            <a:r>
              <a:rPr lang="en-US" sz="2000" dirty="0"/>
              <a:t>?</a:t>
            </a:r>
          </a:p>
        </p:txBody>
      </p:sp>
    </p:spTree>
    <p:extLst>
      <p:ext uri="{BB962C8B-B14F-4D97-AF65-F5344CB8AC3E}">
        <p14:creationId xmlns:p14="http://schemas.microsoft.com/office/powerpoint/2010/main" val="3109801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56</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6" name="Picture 2" descr="Spider Web File Transparent HQ PNG Download | FreePNGImg">
            <a:extLst>
              <a:ext uri="{FF2B5EF4-FFF2-40B4-BE49-F238E27FC236}">
                <a16:creationId xmlns:a16="http://schemas.microsoft.com/office/drawing/2014/main" id="{E2BC8130-A651-43E7-4EC2-5A7DEC0F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6" y="4227152"/>
            <a:ext cx="6671347" cy="225165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09C2BA9D-5CF4-333E-0A7F-C444DBF62ECC}"/>
              </a:ext>
            </a:extLst>
          </p:cNvPr>
          <p:cNvSpPr/>
          <p:nvPr/>
        </p:nvSpPr>
        <p:spPr>
          <a:xfrm>
            <a:off x="8424036" y="4170206"/>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02431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510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F458D3-71D0-B9A8-1E37-3B8DD2F5802E}"/>
              </a:ext>
            </a:extLst>
          </p:cNvPr>
          <p:cNvGrpSpPr/>
          <p:nvPr/>
        </p:nvGrpSpPr>
        <p:grpSpPr>
          <a:xfrm>
            <a:off x="402479" y="2378984"/>
            <a:ext cx="7961042" cy="2636135"/>
            <a:chOff x="402479" y="2378984"/>
            <a:chExt cx="7961042" cy="2636135"/>
          </a:xfrm>
        </p:grpSpPr>
        <p:sp>
          <p:nvSpPr>
            <p:cNvPr id="58" name="Rectangle 57">
              <a:extLst>
                <a:ext uri="{FF2B5EF4-FFF2-40B4-BE49-F238E27FC236}">
                  <a16:creationId xmlns:a16="http://schemas.microsoft.com/office/drawing/2014/main" id="{A8D09E7D-B8C7-93EC-5099-A9F3E41CFF71}"/>
                </a:ext>
              </a:extLst>
            </p:cNvPr>
            <p:cNvSpPr/>
            <p:nvPr/>
          </p:nvSpPr>
          <p:spPr>
            <a:xfrm>
              <a:off x="402479" y="3109243"/>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CC678140-C80B-003E-D4D9-BE25DBB24B36}"/>
                </a:ext>
              </a:extLst>
            </p:cNvPr>
            <p:cNvSpPr txBox="1"/>
            <p:nvPr/>
          </p:nvSpPr>
          <p:spPr>
            <a:xfrm>
              <a:off x="765560" y="3569595"/>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6065849" y="3541043"/>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402479" y="2378984"/>
              <a:ext cx="5474293" cy="646331"/>
            </a:xfrm>
            <a:prstGeom prst="rect">
              <a:avLst/>
            </a:prstGeom>
            <a:noFill/>
          </p:spPr>
          <p:txBody>
            <a:bodyPr wrap="square" rtlCol="0">
              <a:spAutoFit/>
            </a:bodyPr>
            <a:lstStyle/>
            <a:p>
              <a:r>
                <a:rPr lang="en-US" sz="3600" dirty="0"/>
                <a:t>Shared across threads:</a:t>
              </a:r>
            </a:p>
          </p:txBody>
        </p:sp>
      </p:gr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58</a:t>
            </a:fld>
            <a:endParaRPr lang="en-US" dirty="0"/>
          </a:p>
        </p:txBody>
      </p:sp>
      <p:sp>
        <p:nvSpPr>
          <p:cNvPr id="38" name="Rounded Rectangle 37">
            <a:extLst>
              <a:ext uri="{FF2B5EF4-FFF2-40B4-BE49-F238E27FC236}">
                <a16:creationId xmlns:a16="http://schemas.microsoft.com/office/drawing/2014/main" id="{AB0F610E-A87A-2BD5-6A99-73CE1339C564}"/>
              </a:ext>
            </a:extLst>
          </p:cNvPr>
          <p:cNvSpPr/>
          <p:nvPr/>
        </p:nvSpPr>
        <p:spPr>
          <a:xfrm>
            <a:off x="2541972" y="3742302"/>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10" name="Rectangle 9">
            <a:extLst>
              <a:ext uri="{FF2B5EF4-FFF2-40B4-BE49-F238E27FC236}">
                <a16:creationId xmlns:a16="http://schemas.microsoft.com/office/drawing/2014/main" id="{FE829387-27E0-A9D8-D447-B9308DD0CAB0}"/>
              </a:ext>
            </a:extLst>
          </p:cNvPr>
          <p:cNvSpPr/>
          <p:nvPr/>
        </p:nvSpPr>
        <p:spPr>
          <a:xfrm>
            <a:off x="9098093" y="1447167"/>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9098093" y="2073739"/>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9098093" y="2760333"/>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9098093" y="3386905"/>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9098093" y="396189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9098093" y="454157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9098093" y="511093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9098093" y="569061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DC412B4-DA16-5392-456C-F79F14BC6A34}"/>
              </a:ext>
            </a:extLst>
          </p:cNvPr>
          <p:cNvSpPr/>
          <p:nvPr/>
        </p:nvSpPr>
        <p:spPr>
          <a:xfrm>
            <a:off x="9376367" y="1550676"/>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9376367" y="2839701"/>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10094806" y="3448742"/>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10001020" y="4038256"/>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9546498" y="2222512"/>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9833109" y="459286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9264414" y="516061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9734880" y="576470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grpSp>
        <p:nvGrpSpPr>
          <p:cNvPr id="19" name="Group 18">
            <a:extLst>
              <a:ext uri="{FF2B5EF4-FFF2-40B4-BE49-F238E27FC236}">
                <a16:creationId xmlns:a16="http://schemas.microsoft.com/office/drawing/2014/main" id="{81D42C9C-C65D-1AE6-5462-C44E5769A0DB}"/>
              </a:ext>
            </a:extLst>
          </p:cNvPr>
          <p:cNvGrpSpPr/>
          <p:nvPr/>
        </p:nvGrpSpPr>
        <p:grpSpPr>
          <a:xfrm>
            <a:off x="7426888" y="1447167"/>
            <a:ext cx="1530576" cy="4784531"/>
            <a:chOff x="7426888" y="1447167"/>
            <a:chExt cx="1530576" cy="4784531"/>
          </a:xfrm>
        </p:grpSpPr>
        <p:sp>
          <p:nvSpPr>
            <p:cNvPr id="3" name="TextBox 2">
              <a:extLst>
                <a:ext uri="{FF2B5EF4-FFF2-40B4-BE49-F238E27FC236}">
                  <a16:creationId xmlns:a16="http://schemas.microsoft.com/office/drawing/2014/main" id="{1D3078A6-BE38-F827-1E7B-4661CD373361}"/>
                </a:ext>
              </a:extLst>
            </p:cNvPr>
            <p:cNvSpPr txBox="1"/>
            <p:nvPr/>
          </p:nvSpPr>
          <p:spPr>
            <a:xfrm>
              <a:off x="7426888" y="1447167"/>
              <a:ext cx="1481560" cy="461665"/>
            </a:xfrm>
            <a:prstGeom prst="rect">
              <a:avLst/>
            </a:prstGeom>
            <a:noFill/>
          </p:spPr>
          <p:txBody>
            <a:bodyPr wrap="square" rtlCol="0">
              <a:spAutoFit/>
            </a:bodyPr>
            <a:lstStyle/>
            <a:p>
              <a:r>
                <a:rPr lang="en-US" sz="2400" dirty="0"/>
                <a:t>Thread 1</a:t>
              </a:r>
            </a:p>
          </p:txBody>
        </p:sp>
        <p:sp>
          <p:nvSpPr>
            <p:cNvPr id="5" name="TextBox 4">
              <a:extLst>
                <a:ext uri="{FF2B5EF4-FFF2-40B4-BE49-F238E27FC236}">
                  <a16:creationId xmlns:a16="http://schemas.microsoft.com/office/drawing/2014/main" id="{5ED83BF4-7BA9-9DDA-9810-BAFA90A496DC}"/>
                </a:ext>
              </a:extLst>
            </p:cNvPr>
            <p:cNvSpPr txBox="1"/>
            <p:nvPr/>
          </p:nvSpPr>
          <p:spPr>
            <a:xfrm>
              <a:off x="7426888" y="2117876"/>
              <a:ext cx="1481560" cy="461665"/>
            </a:xfrm>
            <a:prstGeom prst="rect">
              <a:avLst/>
            </a:prstGeom>
            <a:noFill/>
          </p:spPr>
          <p:txBody>
            <a:bodyPr wrap="square" rtlCol="0">
              <a:spAutoFit/>
            </a:bodyPr>
            <a:lstStyle/>
            <a:p>
              <a:r>
                <a:rPr lang="en-US" sz="2400" dirty="0"/>
                <a:t>Thread 2</a:t>
              </a:r>
            </a:p>
          </p:txBody>
        </p:sp>
        <p:sp>
          <p:nvSpPr>
            <p:cNvPr id="6" name="TextBox 5">
              <a:extLst>
                <a:ext uri="{FF2B5EF4-FFF2-40B4-BE49-F238E27FC236}">
                  <a16:creationId xmlns:a16="http://schemas.microsoft.com/office/drawing/2014/main" id="{E5FA3C75-A966-63B5-4641-766E30620E28}"/>
                </a:ext>
              </a:extLst>
            </p:cNvPr>
            <p:cNvSpPr txBox="1"/>
            <p:nvPr/>
          </p:nvSpPr>
          <p:spPr>
            <a:xfrm>
              <a:off x="7426888" y="2749580"/>
              <a:ext cx="1481560" cy="461665"/>
            </a:xfrm>
            <a:prstGeom prst="rect">
              <a:avLst/>
            </a:prstGeom>
            <a:noFill/>
          </p:spPr>
          <p:txBody>
            <a:bodyPr wrap="square" rtlCol="0">
              <a:spAutoFit/>
            </a:bodyPr>
            <a:lstStyle/>
            <a:p>
              <a:r>
                <a:rPr lang="en-US" sz="2400" dirty="0"/>
                <a:t>Thread 3</a:t>
              </a:r>
            </a:p>
          </p:txBody>
        </p:sp>
        <p:sp>
          <p:nvSpPr>
            <p:cNvPr id="7" name="TextBox 6">
              <a:extLst>
                <a:ext uri="{FF2B5EF4-FFF2-40B4-BE49-F238E27FC236}">
                  <a16:creationId xmlns:a16="http://schemas.microsoft.com/office/drawing/2014/main" id="{0759AF9F-DA51-F3CB-AD6C-913138A1195A}"/>
                </a:ext>
              </a:extLst>
            </p:cNvPr>
            <p:cNvSpPr txBox="1"/>
            <p:nvPr/>
          </p:nvSpPr>
          <p:spPr>
            <a:xfrm>
              <a:off x="7426888" y="3363755"/>
              <a:ext cx="1481560" cy="461665"/>
            </a:xfrm>
            <a:prstGeom prst="rect">
              <a:avLst/>
            </a:prstGeom>
            <a:noFill/>
          </p:spPr>
          <p:txBody>
            <a:bodyPr wrap="square" rtlCol="0">
              <a:spAutoFit/>
            </a:bodyPr>
            <a:lstStyle/>
            <a:p>
              <a:r>
                <a:rPr lang="en-US" sz="2400" dirty="0"/>
                <a:t>Thread 4</a:t>
              </a:r>
            </a:p>
          </p:txBody>
        </p:sp>
        <p:sp>
          <p:nvSpPr>
            <p:cNvPr id="9" name="TextBox 8">
              <a:extLst>
                <a:ext uri="{FF2B5EF4-FFF2-40B4-BE49-F238E27FC236}">
                  <a16:creationId xmlns:a16="http://schemas.microsoft.com/office/drawing/2014/main" id="{63AEBF84-6918-DDBB-E89A-12A23626965C}"/>
                </a:ext>
              </a:extLst>
            </p:cNvPr>
            <p:cNvSpPr txBox="1"/>
            <p:nvPr/>
          </p:nvSpPr>
          <p:spPr>
            <a:xfrm>
              <a:off x="7475904" y="3957616"/>
              <a:ext cx="1481560" cy="461665"/>
            </a:xfrm>
            <a:prstGeom prst="rect">
              <a:avLst/>
            </a:prstGeom>
            <a:noFill/>
          </p:spPr>
          <p:txBody>
            <a:bodyPr wrap="square" rtlCol="0">
              <a:spAutoFit/>
            </a:bodyPr>
            <a:lstStyle/>
            <a:p>
              <a:r>
                <a:rPr lang="en-US" sz="2400" dirty="0"/>
                <a:t>Thread 5</a:t>
              </a:r>
            </a:p>
          </p:txBody>
        </p:sp>
        <p:sp>
          <p:nvSpPr>
            <p:cNvPr id="11" name="TextBox 10">
              <a:extLst>
                <a:ext uri="{FF2B5EF4-FFF2-40B4-BE49-F238E27FC236}">
                  <a16:creationId xmlns:a16="http://schemas.microsoft.com/office/drawing/2014/main" id="{3EDD503C-10EB-5F44-B52E-EEBD87B07B68}"/>
                </a:ext>
              </a:extLst>
            </p:cNvPr>
            <p:cNvSpPr txBox="1"/>
            <p:nvPr/>
          </p:nvSpPr>
          <p:spPr>
            <a:xfrm>
              <a:off x="7475904" y="4570450"/>
              <a:ext cx="1481560" cy="461665"/>
            </a:xfrm>
            <a:prstGeom prst="rect">
              <a:avLst/>
            </a:prstGeom>
            <a:noFill/>
          </p:spPr>
          <p:txBody>
            <a:bodyPr wrap="square" rtlCol="0">
              <a:spAutoFit/>
            </a:bodyPr>
            <a:lstStyle/>
            <a:p>
              <a:r>
                <a:rPr lang="en-US" sz="2400" dirty="0"/>
                <a:t>Thread 6</a:t>
              </a:r>
            </a:p>
          </p:txBody>
        </p:sp>
        <p:sp>
          <p:nvSpPr>
            <p:cNvPr id="12" name="TextBox 11">
              <a:extLst>
                <a:ext uri="{FF2B5EF4-FFF2-40B4-BE49-F238E27FC236}">
                  <a16:creationId xmlns:a16="http://schemas.microsoft.com/office/drawing/2014/main" id="{7414E7FE-222C-ACAE-1B7D-188B54470BBA}"/>
                </a:ext>
              </a:extLst>
            </p:cNvPr>
            <p:cNvSpPr txBox="1"/>
            <p:nvPr/>
          </p:nvSpPr>
          <p:spPr>
            <a:xfrm>
              <a:off x="7475904" y="5190580"/>
              <a:ext cx="1481560" cy="461665"/>
            </a:xfrm>
            <a:prstGeom prst="rect">
              <a:avLst/>
            </a:prstGeom>
            <a:noFill/>
          </p:spPr>
          <p:txBody>
            <a:bodyPr wrap="square" rtlCol="0">
              <a:spAutoFit/>
            </a:bodyPr>
            <a:lstStyle/>
            <a:p>
              <a:r>
                <a:rPr lang="en-US" sz="2400" dirty="0"/>
                <a:t>Thread 7</a:t>
              </a:r>
            </a:p>
          </p:txBody>
        </p:sp>
        <p:sp>
          <p:nvSpPr>
            <p:cNvPr id="13" name="TextBox 12">
              <a:extLst>
                <a:ext uri="{FF2B5EF4-FFF2-40B4-BE49-F238E27FC236}">
                  <a16:creationId xmlns:a16="http://schemas.microsoft.com/office/drawing/2014/main" id="{AC264075-2D74-275D-4D9F-3036719ECD27}"/>
                </a:ext>
              </a:extLst>
            </p:cNvPr>
            <p:cNvSpPr txBox="1"/>
            <p:nvPr/>
          </p:nvSpPr>
          <p:spPr>
            <a:xfrm>
              <a:off x="7475904" y="5770033"/>
              <a:ext cx="1481560" cy="461665"/>
            </a:xfrm>
            <a:prstGeom prst="rect">
              <a:avLst/>
            </a:prstGeom>
            <a:noFill/>
          </p:spPr>
          <p:txBody>
            <a:bodyPr wrap="square" rtlCol="0">
              <a:spAutoFit/>
            </a:bodyPr>
            <a:lstStyle/>
            <a:p>
              <a:r>
                <a:rPr lang="en-US" sz="2400" dirty="0"/>
                <a:t>Thread 8</a:t>
              </a:r>
            </a:p>
          </p:txBody>
        </p:sp>
      </p:grpSp>
      <p:pic>
        <p:nvPicPr>
          <p:cNvPr id="16" name="Picture 15" descr="Spider Web File Transparent HQ PNG Download | FreePNGImg">
            <a:extLst>
              <a:ext uri="{FF2B5EF4-FFF2-40B4-BE49-F238E27FC236}">
                <a16:creationId xmlns:a16="http://schemas.microsoft.com/office/drawing/2014/main" id="{76A3D049-69C5-7C6F-1CAB-7925C684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16200000">
            <a:off x="4603964" y="1574035"/>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3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7390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66</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67</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69</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grpSp>
        <p:nvGrpSpPr>
          <p:cNvPr id="24" name="Group 23">
            <a:extLst>
              <a:ext uri="{FF2B5EF4-FFF2-40B4-BE49-F238E27FC236}">
                <a16:creationId xmlns:a16="http://schemas.microsoft.com/office/drawing/2014/main" id="{40EA8142-C9F2-B078-45E2-151BF7272B85}"/>
              </a:ext>
            </a:extLst>
          </p:cNvPr>
          <p:cNvGrpSpPr/>
          <p:nvPr/>
        </p:nvGrpSpPr>
        <p:grpSpPr>
          <a:xfrm rot="19991228">
            <a:off x="1843722" y="1773170"/>
            <a:ext cx="8039602" cy="4637953"/>
            <a:chOff x="2847106" y="1854922"/>
            <a:chExt cx="8039602" cy="4637953"/>
          </a:xfrm>
        </p:grpSpPr>
        <p:sp>
          <p:nvSpPr>
            <p:cNvPr id="6" name="Oval 5">
              <a:extLst>
                <a:ext uri="{FF2B5EF4-FFF2-40B4-BE49-F238E27FC236}">
                  <a16:creationId xmlns:a16="http://schemas.microsoft.com/office/drawing/2014/main" id="{84143422-2BD5-B137-8A6F-8BC2D5BA605C}"/>
                </a:ext>
              </a:extLst>
            </p:cNvPr>
            <p:cNvSpPr/>
            <p:nvPr/>
          </p:nvSpPr>
          <p:spPr>
            <a:xfrm>
              <a:off x="2847106" y="251767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a:off x="3782250" y="28605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flipH="1" flipV="1">
              <a:off x="3532906" y="32034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a:off x="4667245" y="330934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a:off x="5611051" y="37035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flipH="1" flipV="1">
              <a:off x="5361707" y="40464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a:off x="6496046" y="415230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a:off x="7459766" y="45380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flipH="1" flipV="1">
              <a:off x="7210422" y="48809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a:off x="8344761" y="4986836"/>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a:off x="9279905" y="53583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flipH="1" flipV="1">
              <a:off x="9030561" y="57012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a:off x="10164900" y="580707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rot="1608772" flipH="1">
              <a:off x="4242951" y="1854922"/>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rot="1608772">
              <a:off x="8628971" y="4023551"/>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661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70</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71</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sp>
        <p:nvSpPr>
          <p:cNvPr id="6" name="Oval 5">
            <a:extLst>
              <a:ext uri="{FF2B5EF4-FFF2-40B4-BE49-F238E27FC236}">
                <a16:creationId xmlns:a16="http://schemas.microsoft.com/office/drawing/2014/main" id="{84143422-2BD5-B137-8A6F-8BC2D5BA605C}"/>
              </a:ext>
            </a:extLst>
          </p:cNvPr>
          <p:cNvSpPr/>
          <p:nvPr/>
        </p:nvSpPr>
        <p:spPr>
          <a:xfrm rot="19991228">
            <a:off x="1646636" y="4235697"/>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rot="19991228">
            <a:off x="2571743" y="408772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rot="19991228" flipH="1" flipV="1">
            <a:off x="2503882" y="4506230"/>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rot="19991228">
            <a:off x="3628185" y="4121223"/>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rot="19991228">
            <a:off x="4584161" y="4015120"/>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rot="19991228" flipH="1" flipV="1">
            <a:off x="4516300" y="4433627"/>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rot="19991228">
            <a:off x="5640603" y="4048620"/>
            <a:ext cx="685800" cy="6858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rot="19991228">
            <a:off x="6610549" y="3926012"/>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rot="19991228" flipH="1" flipV="1">
            <a:off x="6542688" y="4344518"/>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rot="19991228">
            <a:off x="7666991" y="3959512"/>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rot="19991228">
            <a:off x="8604987" y="38370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rot="19991228" flipH="1" flipV="1">
            <a:off x="8537126" y="425554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rot="19991228">
            <a:off x="9661428" y="387053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flipH="1">
            <a:off x="2648379" y="2598064"/>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a:off x="7481322" y="2598064"/>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305329EC-B717-3E53-BB90-56B187C6E977}"/>
              </a:ext>
            </a:extLst>
          </p:cNvPr>
          <p:cNvSpPr/>
          <p:nvPr/>
        </p:nvSpPr>
        <p:spPr>
          <a:xfrm>
            <a:off x="2882429" y="5242186"/>
            <a:ext cx="3296184" cy="1332748"/>
          </a:xfrm>
          <a:prstGeom prst="wedgeRoundRectCallout">
            <a:avLst>
              <a:gd name="adj1" fmla="val 36462"/>
              <a:gd name="adj2" fmla="val -82550"/>
              <a:gd name="adj3" fmla="val 16667"/>
            </a:avLst>
          </a:prstGeom>
          <a:solidFill>
            <a:schemeClr val="accent2">
              <a:lumMod val="20000"/>
              <a:lumOff val="80000"/>
            </a:schemeClr>
          </a:solidFill>
          <a:ln w="57150">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node has 2 “parents”</a:t>
            </a:r>
          </a:p>
        </p:txBody>
      </p:sp>
    </p:spTree>
    <p:extLst>
      <p:ext uri="{BB962C8B-B14F-4D97-AF65-F5344CB8AC3E}">
        <p14:creationId xmlns:p14="http://schemas.microsoft.com/office/powerpoint/2010/main" val="4274431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4BF-020C-D18D-A2C6-4C098195B7C5}"/>
              </a:ext>
            </a:extLst>
          </p:cNvPr>
          <p:cNvSpPr>
            <a:spLocks noGrp="1"/>
          </p:cNvSpPr>
          <p:nvPr>
            <p:ph type="title"/>
          </p:nvPr>
        </p:nvSpPr>
        <p:spPr/>
        <p:txBody>
          <a:bodyPr/>
          <a:lstStyle/>
          <a:p>
            <a:r>
              <a:rPr lang="en-US" dirty="0"/>
              <a:t>Rules are bent, not broken</a:t>
            </a:r>
          </a:p>
        </p:txBody>
      </p:sp>
      <p:sp>
        <p:nvSpPr>
          <p:cNvPr id="4" name="Slide Number Placeholder 3">
            <a:extLst>
              <a:ext uri="{FF2B5EF4-FFF2-40B4-BE49-F238E27FC236}">
                <a16:creationId xmlns:a16="http://schemas.microsoft.com/office/drawing/2014/main" id="{64B2A9C5-2958-30A2-2C71-D575155B534D}"/>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Oval 5">
            <a:extLst>
              <a:ext uri="{FF2B5EF4-FFF2-40B4-BE49-F238E27FC236}">
                <a16:creationId xmlns:a16="http://schemas.microsoft.com/office/drawing/2014/main" id="{CEF902DD-11D9-2766-E42F-64BCC1ECC3B4}"/>
              </a:ext>
            </a:extLst>
          </p:cNvPr>
          <p:cNvSpPr/>
          <p:nvPr/>
        </p:nvSpPr>
        <p:spPr>
          <a:xfrm>
            <a:off x="-281354" y="2338753"/>
            <a:ext cx="12959862" cy="3341077"/>
          </a:xfrm>
          <a:prstGeom prst="ellipse">
            <a:avLst/>
          </a:prstGeom>
          <a:solidFill>
            <a:srgbClr val="DCDA1A"/>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E967E4-1140-C215-145A-50BB5C468428}"/>
              </a:ext>
            </a:extLst>
          </p:cNvPr>
          <p:cNvSpPr/>
          <p:nvPr/>
        </p:nvSpPr>
        <p:spPr>
          <a:xfrm>
            <a:off x="-383931" y="2308226"/>
            <a:ext cx="12959862" cy="3341077"/>
          </a:xfrm>
          <a:prstGeom prst="ellipse">
            <a:avLst/>
          </a:prstGeom>
          <a:solidFill>
            <a:srgbClr val="DCDA1A"/>
          </a:solid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D1D3039-8F44-BAFC-E148-37B21D5BCB92}"/>
              </a:ext>
            </a:extLst>
          </p:cNvPr>
          <p:cNvSpPr/>
          <p:nvPr/>
        </p:nvSpPr>
        <p:spPr>
          <a:xfrm>
            <a:off x="-149469" y="3429000"/>
            <a:ext cx="12490938" cy="1107830"/>
          </a:xfrm>
          <a:prstGeom prst="rect">
            <a:avLst/>
          </a:prstGeom>
          <a:solidFill>
            <a:srgbClr val="00B050"/>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D92C88BC-7295-89BE-729D-5CD865531999}"/>
              </a:ext>
            </a:extLst>
          </p:cNvPr>
          <p:cNvSpPr/>
          <p:nvPr/>
        </p:nvSpPr>
        <p:spPr>
          <a:xfrm>
            <a:off x="6096001" y="5884986"/>
            <a:ext cx="4578626" cy="973014"/>
          </a:xfrm>
          <a:prstGeom prst="wedgeRoundRectCallout">
            <a:avLst>
              <a:gd name="adj1" fmla="val -44654"/>
              <a:gd name="adj2" fmla="val -148946"/>
              <a:gd name="adj3" fmla="val 16667"/>
            </a:avLst>
          </a:prstGeom>
          <a:solidFill>
            <a:srgbClr val="FFFF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But you can do a lot in here.</a:t>
            </a:r>
          </a:p>
        </p:txBody>
      </p:sp>
      <p:sp>
        <p:nvSpPr>
          <p:cNvPr id="15" name="Rounded Rectangular Callout 14">
            <a:extLst>
              <a:ext uri="{FF2B5EF4-FFF2-40B4-BE49-F238E27FC236}">
                <a16:creationId xmlns:a16="http://schemas.microsoft.com/office/drawing/2014/main" id="{2CC77213-796A-58FD-3570-9892C9E0BCA3}"/>
              </a:ext>
            </a:extLst>
          </p:cNvPr>
          <p:cNvSpPr/>
          <p:nvPr/>
        </p:nvSpPr>
        <p:spPr>
          <a:xfrm>
            <a:off x="7315200" y="232383"/>
            <a:ext cx="4378570" cy="1742094"/>
          </a:xfrm>
          <a:prstGeom prst="wedgeRoundRectCallout">
            <a:avLst>
              <a:gd name="adj1" fmla="val -48941"/>
              <a:gd name="adj2" fmla="val 65707"/>
              <a:gd name="adj3" fmla="val 16667"/>
            </a:avLst>
          </a:prstGeom>
          <a:solidFill>
            <a:schemeClr val="accent2">
              <a:lumMod val="7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There </a:t>
            </a:r>
            <a:r>
              <a:rPr lang="en-US" sz="2800" i="1" dirty="0">
                <a:solidFill>
                  <a:schemeClr val="bg1"/>
                </a:solidFill>
              </a:rPr>
              <a:t>are</a:t>
            </a:r>
            <a:r>
              <a:rPr lang="en-US" sz="2800" dirty="0">
                <a:solidFill>
                  <a:schemeClr val="bg1"/>
                </a:solidFill>
              </a:rPr>
              <a:t> still lines you can’t cross …</a:t>
            </a:r>
          </a:p>
        </p:txBody>
      </p:sp>
    </p:spTree>
    <p:extLst>
      <p:ext uri="{BB962C8B-B14F-4D97-AF65-F5344CB8AC3E}">
        <p14:creationId xmlns:p14="http://schemas.microsoft.com/office/powerpoint/2010/main" val="33128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5"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5913</TotalTime>
  <Words>5184</Words>
  <Application>Microsoft Macintosh PowerPoint</Application>
  <PresentationFormat>Widescreen</PresentationFormat>
  <Paragraphs>829</Paragraphs>
  <Slides>71</Slides>
  <Notes>23</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Aptos</vt:lpstr>
      <vt:lpstr>Arial</vt:lpstr>
      <vt:lpstr>Calibri</vt:lpstr>
      <vt:lpstr>Calibri Light</vt:lpstr>
      <vt:lpstr>Comic Sans MS</vt:lpstr>
      <vt:lpstr>Consolas</vt:lpstr>
      <vt:lpstr>Gabriola</vt:lpstr>
      <vt:lpstr>Menlo</vt:lpstr>
      <vt:lpstr>Roboto</vt:lpstr>
      <vt:lpstr>Source Code Pro</vt:lpstr>
      <vt:lpstr>System Font Regular</vt:lpstr>
      <vt:lpstr>Trattatello</vt:lpstr>
      <vt:lpstr>Wingdings</vt:lpstr>
      <vt:lpstr>ParnoTheme</vt:lpstr>
      <vt:lpstr>Verification &amp; Rust: Advanced Topics</vt:lpstr>
      <vt:lpstr>Rust’s restrictions &amp; verification</vt:lpstr>
      <vt:lpstr>The well-trodden path</vt:lpstr>
      <vt:lpstr>Life before Rust</vt:lpstr>
      <vt:lpstr>PowerPoint Presentation</vt:lpstr>
      <vt:lpstr>The well-trodden path</vt:lpstr>
      <vt:lpstr>The road less travelled</vt:lpstr>
      <vt:lpstr>The road less travelled</vt:lpstr>
      <vt:lpstr>Rules are bent, not broken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Summary</vt:lpstr>
      <vt:lpstr>PowerPoint Presentation</vt:lpstr>
      <vt:lpstr>What is interior mutability?</vt:lpstr>
      <vt:lpstr>What is interior mutability?</vt:lpstr>
      <vt:lpstr>What’s the problem?</vt:lpstr>
      <vt:lpstr>What’s the problem?</vt:lpstr>
      <vt:lpstr>What’s the problem?</vt:lpstr>
      <vt:lpstr>We’d prefer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[Invariants demo]</vt:lpstr>
      <vt:lpstr>Interior mutability types</vt:lpstr>
      <vt:lpstr>Interior mutability types</vt:lpstr>
      <vt:lpstr>Interior mutability types</vt:lpstr>
      <vt:lpstr>An encapsulating specification</vt:lpstr>
      <vt:lpstr>An encapsulating specification</vt:lpstr>
      <vt:lpstr>Recap</vt:lpstr>
      <vt:lpstr>PowerPoint Presentation</vt:lpstr>
      <vt:lpstr>We already covered locks actually …</vt:lpstr>
      <vt:lpstr>Realistic systems use fine-grained locks</vt:lpstr>
      <vt:lpstr>Problem: split ownership</vt:lpstr>
      <vt:lpstr>Problem: split ownership</vt:lpstr>
      <vt:lpstr>Problem: split ownership</vt:lpstr>
      <vt:lpstr>Problem: split ownership</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49</cp:revision>
  <dcterms:created xsi:type="dcterms:W3CDTF">2024-10-22T23:37:27Z</dcterms:created>
  <dcterms:modified xsi:type="dcterms:W3CDTF">2024-11-03T18:56:40Z</dcterms:modified>
</cp:coreProperties>
</file>